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8"/>
  </p:notesMasterIdLst>
  <p:sldIdLst>
    <p:sldId id="256" r:id="rId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C81"/>
    <a:srgbClr val="E47823"/>
    <a:srgbClr val="00B0F0"/>
    <a:srgbClr val="91D14F"/>
    <a:srgbClr val="8CB6D6"/>
    <a:srgbClr val="ED61E3"/>
    <a:srgbClr val="4983A4"/>
    <a:srgbClr val="77A1BC"/>
    <a:srgbClr val="A21298"/>
    <a:srgbClr val="559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704" y="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FB297F4-1CCB-4BAE-AC71-7B7932FED54D}" type="datetimeFigureOut">
              <a:rPr lang="en-CA" smtClean="0"/>
              <a:t>2022-11-22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4029FCD-F85B-4B7B-B4DC-DBEFABD5AA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82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9FCD-F85B-4B7B-B4DC-DBEFABD5AAB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46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1065-553B-1141-9D98-8A2C42345E81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1" y="680368"/>
            <a:ext cx="7169009" cy="80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9781" y="1730092"/>
            <a:ext cx="7480018" cy="43284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2748-1D37-254C-A417-21BFC5CAD0E9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F2CC-ED25-B04B-A17F-D61CB603EE11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1" y="680368"/>
            <a:ext cx="7169009" cy="80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1" y="1730092"/>
            <a:ext cx="7480018" cy="43284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EF5D-A636-DB4C-8B66-8C3AE131273D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71F6-E0B7-904C-BC8E-3C2FCBD0216D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1" y="680368"/>
            <a:ext cx="7169009" cy="80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E08-E5B7-4E46-B5B7-6AAF05457BC1}" type="datetime1">
              <a:rPr lang="en-CA" smtClean="0"/>
              <a:t>2022-11-22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1" y="680368"/>
            <a:ext cx="7169009" cy="80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BB51-01EA-CE47-91AB-B8A2B49FE37C}" type="datetime1">
              <a:rPr lang="en-CA" smtClean="0"/>
              <a:t>2022-11-22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1" y="680368"/>
            <a:ext cx="7169009" cy="8031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4BD3-0CE1-0E4A-94A3-DC66F2F8BC15}" type="datetime1">
              <a:rPr lang="en-CA" smtClean="0"/>
              <a:t>2022-11-22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E561-46C1-584F-9C31-07210CFE08A5}" type="datetime1">
              <a:rPr lang="en-CA" smtClean="0"/>
              <a:t>2022-11-22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7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7074-B47C-2C4A-9F64-C0EF2A7397E8}" type="datetime1">
              <a:rPr lang="en-CA" smtClean="0"/>
              <a:t>2022-11-22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5E83-9AEB-6E44-8EB3-53BA3294294A}" type="datetime1">
              <a:rPr lang="en-CA" smtClean="0"/>
              <a:t>2022-11-22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D767-CAE0-D042-B3D4-2E1C112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4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2280-2256-6F46-A7D3-9159B44D0DF8}" type="datetime1">
              <a:rPr lang="en-CA" smtClean="0"/>
              <a:t>2022-11-22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8069" y="6492875"/>
            <a:ext cx="3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B5C81"/>
                </a:solidFill>
              </a:defRPr>
            </a:lvl1pPr>
          </a:lstStyle>
          <a:p>
            <a:fld id="{BA3CD767-CAE0-D042-B3D4-2E1C112DFE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B5C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80148" y="212750"/>
            <a:ext cx="1608259" cy="25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913590" y="6453612"/>
            <a:ext cx="7334638" cy="25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800242" y="305332"/>
            <a:ext cx="4176230" cy="2708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rgbClr val="E47823"/>
                </a:solidFill>
              </a:rPr>
              <a:t>ATLANTIC MARKET – ASO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2464" y="6453612"/>
            <a:ext cx="110588" cy="110588"/>
          </a:xfrm>
          <a:prstGeom prst="roundRect">
            <a:avLst/>
          </a:prstGeom>
          <a:solidFill>
            <a:srgbClr val="E47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52464" y="6589176"/>
            <a:ext cx="110588" cy="1105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940384" y="6453612"/>
            <a:ext cx="110588" cy="110588"/>
          </a:xfrm>
          <a:prstGeom prst="roundRect">
            <a:avLst/>
          </a:prstGeom>
          <a:solidFill>
            <a:srgbClr val="0B5C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75920"/>
              </p:ext>
            </p:extLst>
          </p:nvPr>
        </p:nvGraphicFramePr>
        <p:xfrm>
          <a:off x="407828" y="4828918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231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87533"/>
              </p:ext>
            </p:extLst>
          </p:nvPr>
        </p:nvGraphicFramePr>
        <p:xfrm>
          <a:off x="6693810" y="4829793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10920"/>
              </p:ext>
            </p:extLst>
          </p:nvPr>
        </p:nvGraphicFramePr>
        <p:xfrm>
          <a:off x="407828" y="2917369"/>
          <a:ext cx="2068307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30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95308"/>
              </p:ext>
            </p:extLst>
          </p:nvPr>
        </p:nvGraphicFramePr>
        <p:xfrm>
          <a:off x="4597116" y="4828918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i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7F7F7F"/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60813"/>
              </p:ext>
            </p:extLst>
          </p:nvPr>
        </p:nvGraphicFramePr>
        <p:xfrm>
          <a:off x="407828" y="991740"/>
          <a:ext cx="2068307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33483"/>
              </p:ext>
            </p:extLst>
          </p:nvPr>
        </p:nvGraphicFramePr>
        <p:xfrm>
          <a:off x="2503702" y="991740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en-US" sz="11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39524"/>
              </p:ext>
            </p:extLst>
          </p:nvPr>
        </p:nvGraphicFramePr>
        <p:xfrm>
          <a:off x="2503702" y="2917369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09064"/>
              </p:ext>
            </p:extLst>
          </p:nvPr>
        </p:nvGraphicFramePr>
        <p:xfrm>
          <a:off x="2503702" y="4829793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21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62003"/>
              </p:ext>
            </p:extLst>
          </p:nvPr>
        </p:nvGraphicFramePr>
        <p:xfrm>
          <a:off x="6693810" y="2917369"/>
          <a:ext cx="204376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19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322467" y="6466100"/>
            <a:ext cx="1809524" cy="246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4074791" y="6379274"/>
            <a:ext cx="2035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>
                    <a:lumMod val="65000"/>
                  </a:schemeClr>
                </a:solidFill>
              </a:rPr>
              <a:t>Atlantic ASO Invoice</a:t>
            </a:r>
            <a:endParaRPr lang="en-CA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1334" y="6384534"/>
            <a:ext cx="2274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>
                    <a:lumMod val="65000"/>
                  </a:schemeClr>
                </a:solidFill>
              </a:rPr>
              <a:t>Cut-off Date for Administration Changes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6074" y="6519765"/>
            <a:ext cx="2773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solidFill>
                  <a:schemeClr val="bg1">
                    <a:lumMod val="65000"/>
                  </a:schemeClr>
                </a:solidFill>
              </a:rPr>
              <a:t>Cut-off Date for Changes to Client Banking Information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63807"/>
              </p:ext>
            </p:extLst>
          </p:nvPr>
        </p:nvGraphicFramePr>
        <p:xfrm>
          <a:off x="4597116" y="991740"/>
          <a:ext cx="2092852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en-US" sz="11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1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7447"/>
              </p:ext>
            </p:extLst>
          </p:nvPr>
        </p:nvGraphicFramePr>
        <p:xfrm>
          <a:off x="6693811" y="991740"/>
          <a:ext cx="2042365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51516"/>
              </p:ext>
            </p:extLst>
          </p:nvPr>
        </p:nvGraphicFramePr>
        <p:xfrm>
          <a:off x="4598278" y="2917369"/>
          <a:ext cx="2068307" cy="1431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324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4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6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F7F7F"/>
                          </a:solidFill>
                        </a:rPr>
                        <a:t>15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100" b="1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100" b="1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rgbClr val="7F7F7F"/>
                          </a:solidFill>
                        </a:rPr>
                        <a:t>29</a:t>
                      </a:r>
                      <a:endParaRPr lang="en-US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98"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0943" marR="70943" marT="35472" marB="35472" anchor="ctr" anchorCtr="1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800241" y="119336"/>
            <a:ext cx="2747223" cy="2823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600" b="1" dirty="0">
                <a:solidFill>
                  <a:srgbClr val="559CC3"/>
                </a:solidFill>
              </a:rPr>
              <a:t>2023 BILLING CALENDAR</a:t>
            </a:r>
          </a:p>
        </p:txBody>
      </p:sp>
      <p:pic>
        <p:nvPicPr>
          <p:cNvPr id="2" name="Picture 1" descr="MBC_proc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32" y="227692"/>
            <a:ext cx="1532380" cy="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82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illing Calendar Colours">
      <a:dk1>
        <a:sysClr val="windowText" lastClr="000000"/>
      </a:dk1>
      <a:lt1>
        <a:sysClr val="window" lastClr="FFFFFF"/>
      </a:lt1>
      <a:dk2>
        <a:srgbClr val="474847"/>
      </a:dk2>
      <a:lt2>
        <a:srgbClr val="0B84BE"/>
      </a:lt2>
      <a:accent1>
        <a:srgbClr val="085880"/>
      </a:accent1>
      <a:accent2>
        <a:srgbClr val="70A0B8"/>
      </a:accent2>
      <a:accent3>
        <a:srgbClr val="91D14F"/>
      </a:accent3>
      <a:accent4>
        <a:srgbClr val="F07820"/>
      </a:accent4>
      <a:accent5>
        <a:srgbClr val="9090C8"/>
      </a:accent5>
      <a:accent6>
        <a:srgbClr val="5860B0"/>
      </a:accent6>
      <a:hlink>
        <a:srgbClr val="DFF2F6"/>
      </a:hlink>
      <a:folHlink>
        <a:srgbClr val="00AEE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a2813c8d-03ae-4b98-ba90-08e2a5e7edb7" ContentTypeId="0x0101007A58181036ABFC4092186F8ADB534862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lated Document" ma:contentTypeID="0x0101007A58181036ABFC4092186F8ADB5348620200DD58CADAEC0DC441966DA686B70319D800E8F3968DDA801C4EBF7F6FEF1CD8D79F" ma:contentTypeVersion="0" ma:contentTypeDescription="" ma:contentTypeScope="" ma:versionID="aaa4fd05d1a76f5e347786604adfad01">
  <xsd:schema xmlns:xsd="http://www.w3.org/2001/XMLSchema" xmlns:xs="http://www.w3.org/2001/XMLSchema" xmlns:p="http://schemas.microsoft.com/office/2006/metadata/properties" xmlns:ns2="1b69de9e-a760-4c8a-8140-d0aab6a3ab05" xmlns:ns3="63e2e3b8-1e65-45d2-b99e-d401ba0c741e" targetNamespace="http://schemas.microsoft.com/office/2006/metadata/properties" ma:root="true" ma:fieldsID="1a8aceb10ecf4b19a7ee1aa9d7280e53" ns2:_="" ns3:_="">
    <xsd:import namespace="1b69de9e-a760-4c8a-8140-d0aab6a3ab05"/>
    <xsd:import namespace="63e2e3b8-1e65-45d2-b99e-d401ba0c741e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TaxCatchAll" minOccurs="0"/>
                <xsd:element ref="ns2:TaxCatchAllLabel" minOccurs="0"/>
                <xsd:element ref="ns2:o65331ab2e204858a0c915c6223b694f" minOccurs="0"/>
                <xsd:element ref="ns2:df91e3a3b64346f5911130a93ebfb274" minOccurs="0"/>
                <xsd:element ref="ns2:j753a338d4af490fbaf879ba8089e5f2" minOccurs="0"/>
                <xsd:element ref="ns2:la3337abf6334ae094310fbe608af684" minOccurs="0"/>
                <xsd:element ref="ns2:TaxKeywordTaxHTField" minOccurs="0"/>
                <xsd:element ref="ns2:g3afeacf7e99476eb4d11bba85307651" minOccurs="0"/>
                <xsd:element ref="ns3:Freeform_x0020_Topic"/>
                <xsd:element ref="ns3:Chapter" minOccurs="0"/>
                <xsd:element ref="ns3:Section" minOccurs="0"/>
                <xsd:element ref="ns2:Effect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9de9e-a760-4c8a-8140-d0aab6a3ab05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9" nillable="true" ma:displayName="Document Owner" ma:description="" ma:internalName="Document_x0020_Owner">
      <xsd:simpleType>
        <xsd:restriction base="dms:Text">
          <xsd:maxLength value="255"/>
        </xsd:restriction>
      </xsd:simpleType>
    </xsd:element>
    <xsd:element name="TaxCatchAll" ma:index="10" nillable="true" ma:displayName="Taxonomy Catch All Column" ma:hidden="true" ma:list="{539dd3e5-c9be-40f0-bfe3-4b61e900aa16}" ma:internalName="TaxCatchAll" ma:showField="CatchAllData" ma:web="63e2e3b8-1e65-45d2-b99e-d401ba0c7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39dd3e5-c9be-40f0-bfe3-4b61e900aa16}" ma:internalName="TaxCatchAllLabel" ma:readOnly="true" ma:showField="CatchAllDataLabel" ma:web="63e2e3b8-1e65-45d2-b99e-d401ba0c74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331ab2e204858a0c915c6223b694f" ma:index="12" nillable="true" ma:taxonomy="true" ma:internalName="o65331ab2e204858a0c915c6223b694f" ma:taxonomyFieldName="Readership_x0020_Level" ma:displayName="Data Classification" ma:default="3;#Internal Use|469df63d-caee-4ac6-9a8a-6995636af125" ma:fieldId="{865331ab-2e20-4858-a0c9-15c6223b694f}" ma:sspId="a2813c8d-03ae-4b98-ba90-08e2a5e7edb7" ma:termSetId="fb92584c-0755-4b00-aac9-eb557bc79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91e3a3b64346f5911130a93ebfb274" ma:index="14" nillable="true" ma:taxonomy="true" ma:internalName="df91e3a3b64346f5911130a93ebfb274" ma:taxonomyFieldName="Languages" ma:displayName="Languages" ma:default="" ma:fieldId="{df91e3a3-b643-46f5-9111-30a93ebfb274}" ma:taxonomyMulti="true" ma:sspId="a2813c8d-03ae-4b98-ba90-08e2a5e7edb7" ma:termSetId="71ae72b1-94d6-455e-a509-851e0b01e2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53a338d4af490fbaf879ba8089e5f2" ma:index="16" ma:taxonomy="true" ma:internalName="j753a338d4af490fbaf879ba8089e5f2" ma:taxonomyFieldName="Document_x0020_Type" ma:displayName="Document Type" ma:indexed="true" ma:default="" ma:fieldId="{3753a338-d4af-490f-baf8-79ba8089e5f2}" ma:sspId="a2813c8d-03ae-4b98-ba90-08e2a5e7edb7" ma:termSetId="31a47abe-333e-463a-a7b9-c5aa279d7d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3337abf6334ae094310fbe608af684" ma:index="18" ma:taxonomy="true" ma:internalName="la3337abf6334ae094310fbe608af684" ma:taxonomyFieldName="Document_x0020_Subject" ma:displayName="Document Subject" ma:default="" ma:fieldId="{5a3337ab-f633-4ae0-9431-0fbe608af684}" ma:taxonomyMulti="true" ma:sspId="a2813c8d-03ae-4b98-ba90-08e2a5e7edb7" ma:termSetId="b55ebff7-82bb-457b-a56c-ab367c9969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a2813c8d-03ae-4b98-ba90-08e2a5e7ed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g3afeacf7e99476eb4d11bba85307651" ma:index="22" nillable="true" ma:taxonomy="true" ma:internalName="g3afeacf7e99476eb4d11bba85307651" ma:taxonomyFieldName="Division" ma:displayName="Corporate Division" ma:default="" ma:fieldId="{03afeacf-7e99-476e-b4d1-1bba85307651}" ma:sspId="a2813c8d-03ae-4b98-ba90-08e2a5e7edb7" ma:termSetId="551da02b-ac71-4e2d-865c-59583dc45c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ective_x0020_Date" ma:index="27" nillable="true" ma:displayName="Effective Date" ma:description="" ma:format="DateOnly" ma:internalName="Effect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2e3b8-1e65-45d2-b99e-d401ba0c741e" elementFormDefault="qualified">
    <xsd:import namespace="http://schemas.microsoft.com/office/2006/documentManagement/types"/>
    <xsd:import namespace="http://schemas.microsoft.com/office/infopath/2007/PartnerControls"/>
    <xsd:element name="Freeform_x0020_Topic" ma:index="24" ma:displayName="Freeform Topic" ma:indexed="true" ma:internalName="Freeform_x0020_Topic">
      <xsd:simpleType>
        <xsd:restriction base="dms:Text">
          <xsd:maxLength value="255"/>
        </xsd:restriction>
      </xsd:simpleType>
    </xsd:element>
    <xsd:element name="Chapter" ma:index="25" nillable="true" ma:displayName="Chapter" ma:indexed="true" ma:internalName="Chapter">
      <xsd:simpleType>
        <xsd:restriction base="dms:Text">
          <xsd:maxLength value="255"/>
        </xsd:restriction>
      </xsd:simpleType>
    </xsd:element>
    <xsd:element name="Section" ma:index="26" nillable="true" ma:displayName="Section" ma:indexed="true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53a338d4af490fbaf879ba8089e5f2 xmlns="1b69de9e-a760-4c8a-8140-d0aab6a3ab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Document Type selected</TermName>
          <TermId xmlns="http://schemas.microsoft.com/office/infopath/2007/PartnerControls">546d50ed-8736-4f13-a166-a2a6a5b18936</TermId>
        </TermInfo>
      </Terms>
    </j753a338d4af490fbaf879ba8089e5f2>
    <la3337abf6334ae094310fbe608af684 xmlns="1b69de9e-a760-4c8a-8140-d0aab6a3ab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</TermName>
          <TermId xmlns="http://schemas.microsoft.com/office/infopath/2007/PartnerControls">76052905-9d94-4287-814d-240c3cf41837</TermId>
        </TermInfo>
      </Terms>
    </la3337abf6334ae094310fbe608af684>
    <TaxKeywordTaxHTField xmlns="1b69de9e-a760-4c8a-8140-d0aab6a3ab05">
      <Terms xmlns="http://schemas.microsoft.com/office/infopath/2007/PartnerControls"/>
    </TaxKeywordTaxHTField>
    <Section xmlns="63e2e3b8-1e65-45d2-b99e-d401ba0c741e" xsi:nil="true"/>
    <Effective_x0020_Date xmlns="1b69de9e-a760-4c8a-8140-d0aab6a3ab05" xsi:nil="true"/>
    <o65331ab2e204858a0c915c6223b694f xmlns="1b69de9e-a760-4c8a-8140-d0aab6a3ab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</TermName>
          <TermId xmlns="http://schemas.microsoft.com/office/infopath/2007/PartnerControls">469df63d-caee-4ac6-9a8a-6995636af125</TermId>
        </TermInfo>
      </Terms>
    </o65331ab2e204858a0c915c6223b694f>
    <Freeform_x0020_Topic xmlns="63e2e3b8-1e65-45d2-b99e-d401ba0c741e">To Classify</Freeform_x0020_Topic>
    <Document_x0020_Owner xmlns="1b69de9e-a760-4c8a-8140-d0aab6a3ab05" xsi:nil="true"/>
    <g3afeacf7e99476eb4d11bba85307651 xmlns="1b69de9e-a760-4c8a-8140-d0aab6a3ab0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Development</TermName>
          <TermId xmlns="http://schemas.microsoft.com/office/infopath/2007/PartnerControls">2bda1ce3-fbe2-408a-8cde-9ce99faf4067</TermId>
        </TermInfo>
      </Terms>
    </g3afeacf7e99476eb4d11bba85307651>
    <TaxCatchAll xmlns="1b69de9e-a760-4c8a-8140-d0aab6a3ab05">
      <Value>20</Value>
      <Value>11</Value>
      <Value>3</Value>
      <Value>23</Value>
    </TaxCatchAll>
    <df91e3a3b64346f5911130a93ebfb274 xmlns="1b69de9e-a760-4c8a-8140-d0aab6a3ab05">
      <Terms xmlns="http://schemas.microsoft.com/office/infopath/2007/PartnerControls"/>
    </df91e3a3b64346f5911130a93ebfb274>
    <Chapter xmlns="63e2e3b8-1e65-45d2-b99e-d401ba0c741e">To Classify</Chapter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4EB51-D30C-4D12-B932-DDDFA154A48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91292E41-53B6-4B6F-B07B-FFA7ECE53CD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B3D97B4-BC51-4794-846B-6A9AED58D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9de9e-a760-4c8a-8140-d0aab6a3ab05"/>
    <ds:schemaRef ds:uri="63e2e3b8-1e65-45d2-b99e-d401ba0c7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C1CAF0-E7CF-4ED0-BF38-25C06D4539EA}">
  <ds:schemaRefs>
    <ds:schemaRef ds:uri="http://schemas.microsoft.com/office/2006/metadata/properties"/>
    <ds:schemaRef ds:uri="http://schemas.microsoft.com/office/infopath/2007/PartnerControls"/>
    <ds:schemaRef ds:uri="1b69de9e-a760-4c8a-8140-d0aab6a3ab05"/>
    <ds:schemaRef ds:uri="63e2e3b8-1e65-45d2-b99e-d401ba0c741e"/>
  </ds:schemaRefs>
</ds:datastoreItem>
</file>

<file path=customXml/itemProps5.xml><?xml version="1.0" encoding="utf-8"?>
<ds:datastoreItem xmlns:ds="http://schemas.openxmlformats.org/officeDocument/2006/customXml" ds:itemID="{B31F6AD1-7762-46A0-AEC9-2F386AE751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2211</TotalTime>
  <Words>392</Words>
  <Application>Microsoft Office PowerPoint</Application>
  <PresentationFormat>On-screen Show (4:3)</PresentationFormat>
  <Paragraphs>371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Robertson, Lauren</cp:lastModifiedBy>
  <cp:revision>89</cp:revision>
  <cp:lastPrinted>2017-11-15T19:07:52Z</cp:lastPrinted>
  <dcterms:created xsi:type="dcterms:W3CDTF">2015-10-08T14:10:41Z</dcterms:created>
  <dcterms:modified xsi:type="dcterms:W3CDTF">2022-11-22T19:53:53Z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0ff8e2f-72bc-4a88-b933-51dda9727d98_Enabled">
    <vt:lpwstr>true</vt:lpwstr>
  </property>
  <property fmtid="{D5CDD505-2E9C-101B-9397-08002B2CF9AE}" pid="3" name="MSIP_Label_c0ff8e2f-72bc-4a88-b933-51dda9727d98_SetDate">
    <vt:lpwstr>2021-11-18T12:37:48Z</vt:lpwstr>
  </property>
  <property fmtid="{D5CDD505-2E9C-101B-9397-08002B2CF9AE}" pid="4" name="MSIP_Label_c0ff8e2f-72bc-4a88-b933-51dda9727d98_Method">
    <vt:lpwstr>Standard</vt:lpwstr>
  </property>
  <property fmtid="{D5CDD505-2E9C-101B-9397-08002B2CF9AE}" pid="5" name="MSIP_Label_c0ff8e2f-72bc-4a88-b933-51dda9727d98_Name">
    <vt:lpwstr>Private</vt:lpwstr>
  </property>
  <property fmtid="{D5CDD505-2E9C-101B-9397-08002B2CF9AE}" pid="6" name="MSIP_Label_c0ff8e2f-72bc-4a88-b933-51dda9727d98_SiteId">
    <vt:lpwstr>987295b5-64b2-4fb2-bf6a-59af5f1c4a57</vt:lpwstr>
  </property>
  <property fmtid="{D5CDD505-2E9C-101B-9397-08002B2CF9AE}" pid="7" name="MSIP_Label_c0ff8e2f-72bc-4a88-b933-51dda9727d98_ActionId">
    <vt:lpwstr>bf4d2167-9b50-41a3-abfd-ae4a71d113d9</vt:lpwstr>
  </property>
  <property fmtid="{D5CDD505-2E9C-101B-9397-08002B2CF9AE}" pid="8" name="MSIP_Label_c0ff8e2f-72bc-4a88-b933-51dda9727d98_ContentBits">
    <vt:lpwstr>0</vt:lpwstr>
  </property>
  <property fmtid="{D5CDD505-2E9C-101B-9397-08002B2CF9AE}" pid="9" name="ContentTypeId">
    <vt:lpwstr>0x0101007A58181036ABFC4092186F8ADB5348620200DD58CADAEC0DC441966DA686B70319D800E8F3968DDA801C4EBF7F6FEF1CD8D79F</vt:lpwstr>
  </property>
  <property fmtid="{D5CDD505-2E9C-101B-9397-08002B2CF9AE}" pid="10" name="TaxKeyword">
    <vt:lpwstr/>
  </property>
  <property fmtid="{D5CDD505-2E9C-101B-9397-08002B2CF9AE}" pid="11" name="Document Type">
    <vt:lpwstr>11;#No Document Type selected|546d50ed-8736-4f13-a166-a2a6a5b18936</vt:lpwstr>
  </property>
  <property fmtid="{D5CDD505-2E9C-101B-9397-08002B2CF9AE}" pid="12" name="Languages">
    <vt:lpwstr/>
  </property>
  <property fmtid="{D5CDD505-2E9C-101B-9397-08002B2CF9AE}" pid="13" name="Readership Level">
    <vt:lpwstr>3;#Internal Use|469df63d-caee-4ac6-9a8a-6995636af125</vt:lpwstr>
  </property>
  <property fmtid="{D5CDD505-2E9C-101B-9397-08002B2CF9AE}" pid="14" name="Division">
    <vt:lpwstr>23;#Business Development|2bda1ce3-fbe2-408a-8cde-9ce99faf4067</vt:lpwstr>
  </property>
  <property fmtid="{D5CDD505-2E9C-101B-9397-08002B2CF9AE}" pid="15" name="Document Subject">
    <vt:lpwstr>20;#Sales|76052905-9d94-4287-814d-240c3cf41837</vt:lpwstr>
  </property>
</Properties>
</file>